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6346-7FB7-4E33-BE49-8F7C642D94D4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8C59-8F3B-4975-BC2D-3B90BA6819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6346-7FB7-4E33-BE49-8F7C642D94D4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8C59-8F3B-4975-BC2D-3B90BA6819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6346-7FB7-4E33-BE49-8F7C642D94D4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8C59-8F3B-4975-BC2D-3B90BA6819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6346-7FB7-4E33-BE49-8F7C642D94D4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8C59-8F3B-4975-BC2D-3B90BA6819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6346-7FB7-4E33-BE49-8F7C642D94D4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8C59-8F3B-4975-BC2D-3B90BA6819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6346-7FB7-4E33-BE49-8F7C642D94D4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8C59-8F3B-4975-BC2D-3B90BA6819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6346-7FB7-4E33-BE49-8F7C642D94D4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8C59-8F3B-4975-BC2D-3B90BA6819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6346-7FB7-4E33-BE49-8F7C642D94D4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8C59-8F3B-4975-BC2D-3B90BA6819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6346-7FB7-4E33-BE49-8F7C642D94D4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8C59-8F3B-4975-BC2D-3B90BA6819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6346-7FB7-4E33-BE49-8F7C642D94D4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8C59-8F3B-4975-BC2D-3B90BA6819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6346-7FB7-4E33-BE49-8F7C642D94D4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48C59-8F3B-4975-BC2D-3B90BA6819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C6346-7FB7-4E33-BE49-8F7C642D94D4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48C59-8F3B-4975-BC2D-3B90BA6819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the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838200"/>
            <a:ext cx="4858745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305800" cy="526297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2800" dirty="0" smtClean="0"/>
              <a:t>Prompt:</a:t>
            </a:r>
          </a:p>
          <a:p>
            <a:endParaRPr lang="en-US" sz="2800" i="1" dirty="0"/>
          </a:p>
          <a:p>
            <a:r>
              <a:rPr lang="en-US" sz="2800" i="1" dirty="0" smtClean="0"/>
              <a:t>To Kill a Mockingbird </a:t>
            </a:r>
            <a:r>
              <a:rPr lang="en-US" sz="2800" dirty="0" smtClean="0"/>
              <a:t>is told from the point of view of Scout—sometimes an “older” Scout who is looking back on events and can give detail or understanding upon a certain situation.  Usually, however, it is a “young” Scout, who is the age she is at the time of the story.  In a carefully reasoned essay, determine if Scout is a reliable narrator for a novel featuring adult themes.  Use evidence from the text and your reading experience of </a:t>
            </a:r>
            <a:r>
              <a:rPr lang="en-US" sz="2800" i="1" dirty="0" smtClean="0"/>
              <a:t>To Kill a Mockingbird </a:t>
            </a:r>
            <a:r>
              <a:rPr lang="en-US" sz="2800" dirty="0" smtClean="0"/>
              <a:t>to develop your position.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82000" cy="48320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2800" dirty="0" smtClean="0"/>
              <a:t>Understanding the Prompt: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u="sng" dirty="0" smtClean="0"/>
              <a:t>Topic</a:t>
            </a:r>
            <a:r>
              <a:rPr lang="en-US" sz="2800" dirty="0" smtClean="0"/>
              <a:t>:  the effectiveness of telling a sophisticated story </a:t>
            </a:r>
          </a:p>
          <a:p>
            <a:r>
              <a:rPr lang="en-US" sz="2800" dirty="0" smtClean="0"/>
              <a:t>            from the first-person point of view of a child</a:t>
            </a:r>
          </a:p>
          <a:p>
            <a:endParaRPr lang="en-US" sz="2800" dirty="0"/>
          </a:p>
          <a:p>
            <a:r>
              <a:rPr lang="en-US" sz="2800" u="sng" dirty="0" smtClean="0"/>
              <a:t>Task</a:t>
            </a:r>
            <a:r>
              <a:rPr lang="en-US" sz="2800" dirty="0" smtClean="0"/>
              <a:t>:  defend or challenge the use of six-year-old Scout </a:t>
            </a:r>
          </a:p>
          <a:p>
            <a:r>
              <a:rPr lang="en-US" sz="2800" dirty="0" smtClean="0"/>
              <a:t>           as the narrator of </a:t>
            </a:r>
            <a:r>
              <a:rPr lang="en-US" sz="2800" i="1" dirty="0" smtClean="0"/>
              <a:t>To Kill a Mockingbird</a:t>
            </a:r>
          </a:p>
          <a:p>
            <a:endParaRPr lang="en-US" sz="2800" dirty="0"/>
          </a:p>
          <a:p>
            <a:r>
              <a:rPr lang="en-US" sz="2800" u="sng" dirty="0" smtClean="0"/>
              <a:t>Evidence</a:t>
            </a:r>
            <a:r>
              <a:rPr lang="en-US" sz="2800" dirty="0" smtClean="0"/>
              <a:t>:  1.  text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2.  personal reading experience of </a:t>
            </a:r>
            <a:r>
              <a:rPr lang="en-US" sz="2800" i="1" dirty="0" smtClean="0"/>
              <a:t>TKAM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82000" cy="526297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2800" dirty="0" smtClean="0"/>
              <a:t>Brainstorming Ideas:</a:t>
            </a:r>
          </a:p>
          <a:p>
            <a:endParaRPr lang="en-US" sz="2800" dirty="0"/>
          </a:p>
          <a:p>
            <a:r>
              <a:rPr lang="en-US" sz="2800" dirty="0" smtClean="0"/>
              <a:t>ADVANTAGES: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smtClean="0"/>
              <a:t> *  full details of events		* kept me engaged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*  curiosity of child		* gave me bigger view</a:t>
            </a:r>
          </a:p>
          <a:p>
            <a:endParaRPr lang="en-US" sz="2800" dirty="0" smtClean="0"/>
          </a:p>
          <a:p>
            <a:r>
              <a:rPr lang="en-US" sz="2800" dirty="0" smtClean="0"/>
              <a:t>DISADVANTAGES:</a:t>
            </a:r>
          </a:p>
          <a:p>
            <a:endParaRPr lang="en-US" sz="2800" dirty="0"/>
          </a:p>
          <a:p>
            <a:r>
              <a:rPr lang="en-US" sz="2800" dirty="0" smtClean="0"/>
              <a:t>  *  child can be confused		* feel she missed things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*  not fully understand</a:t>
            </a:r>
            <a:endParaRPr lang="en-US" sz="2800" dirty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839200" cy="61247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2800" dirty="0" smtClean="0"/>
              <a:t>Writing the Thesis Statement:</a:t>
            </a:r>
          </a:p>
          <a:p>
            <a:endParaRPr lang="en-US" sz="2800" dirty="0"/>
          </a:p>
          <a:p>
            <a:r>
              <a:rPr lang="en-US" sz="2800" u="sng" dirty="0" smtClean="0"/>
              <a:t>Text</a:t>
            </a:r>
            <a:r>
              <a:rPr lang="en-US" sz="2800" dirty="0" smtClean="0"/>
              <a:t>:  </a:t>
            </a:r>
            <a:r>
              <a:rPr lang="en-US" sz="2800" i="1" dirty="0" smtClean="0"/>
              <a:t>To Kill a Mockingbird </a:t>
            </a:r>
            <a:r>
              <a:rPr lang="en-US" sz="2800" dirty="0" smtClean="0"/>
              <a:t>by Harper Lee</a:t>
            </a:r>
          </a:p>
          <a:p>
            <a:endParaRPr lang="en-US" sz="2800" dirty="0"/>
          </a:p>
          <a:p>
            <a:r>
              <a:rPr lang="en-US" sz="2800" u="sng" dirty="0" smtClean="0"/>
              <a:t>Claim</a:t>
            </a:r>
            <a:r>
              <a:rPr lang="en-US" sz="2800" dirty="0" smtClean="0"/>
              <a:t>:  there is no character better than young Scout to </a:t>
            </a:r>
          </a:p>
          <a:p>
            <a:r>
              <a:rPr lang="en-US" sz="2800" dirty="0" smtClean="0"/>
              <a:t>             be the storyteller</a:t>
            </a:r>
          </a:p>
          <a:p>
            <a:endParaRPr lang="en-US" sz="2800" dirty="0"/>
          </a:p>
          <a:p>
            <a:r>
              <a:rPr lang="en-US" sz="2800" u="sng" dirty="0" smtClean="0"/>
              <a:t>Evidence</a:t>
            </a:r>
            <a:r>
              <a:rPr lang="en-US" sz="2800" dirty="0" smtClean="0"/>
              <a:t>:  *  Lee’s high quality narration of serious plot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*  reader able to benefit from Scout’s innocence</a:t>
            </a:r>
          </a:p>
          <a:p>
            <a:endParaRPr lang="en-US" sz="2800" dirty="0" smtClean="0"/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* Note that the evidence answers “why” to the claim and incorporates both the text and the reader’s personal reading experience.</a:t>
            </a:r>
            <a:endParaRPr lang="en-US" sz="2800" dirty="0" smtClean="0"/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82000" cy="440120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2800" dirty="0" smtClean="0"/>
              <a:t>Thesis Statement </a:t>
            </a:r>
            <a:r>
              <a:rPr lang="en-US" sz="2800" b="1" u="sng" dirty="0" smtClean="0"/>
              <a:t>SAMPLE 1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smtClean="0"/>
              <a:t>In </a:t>
            </a:r>
            <a:r>
              <a:rPr lang="en-US" sz="2800" i="1" dirty="0" smtClean="0"/>
              <a:t>To Kill a Mockingbird</a:t>
            </a:r>
            <a:r>
              <a:rPr lang="en-US" sz="2800" dirty="0" smtClean="0"/>
              <a:t>, author Harper Lee uses Scout’s tender voice to tell a powerful story that resonates with readers in a remarkable way.  </a:t>
            </a:r>
          </a:p>
          <a:p>
            <a:endParaRPr lang="en-US" sz="2800" dirty="0" smtClean="0"/>
          </a:p>
          <a:p>
            <a:endParaRPr lang="en-US" sz="2800" dirty="0"/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*  Note the use of LITERARY PRESENT TENSE VERBS: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uses, to tell, resonates</a:t>
            </a:r>
          </a:p>
          <a:p>
            <a:pPr algn="ctr">
              <a:buFont typeface="Arial" charset="0"/>
              <a:buChar char="•"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26297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2800" dirty="0" smtClean="0"/>
              <a:t>Thesis Statement </a:t>
            </a:r>
            <a:r>
              <a:rPr lang="en-US" sz="2800" b="1" u="sng" dirty="0" smtClean="0"/>
              <a:t>SAMPLE 2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smtClean="0"/>
              <a:t>Scout’s youth and innocence enhance the depiction of the tragic events in Harper Lee’s </a:t>
            </a:r>
            <a:r>
              <a:rPr lang="en-US" sz="2800" i="1" dirty="0" smtClean="0"/>
              <a:t>To Kill a Mockingbird, </a:t>
            </a:r>
            <a:r>
              <a:rPr lang="en-US" sz="2800" dirty="0" smtClean="0"/>
              <a:t>and help the reader to understand everything that happens in the complex story.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*  LITERARY PRESENT TENSE VERBS: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enhance, help, to understand</a:t>
            </a:r>
          </a:p>
          <a:p>
            <a:pPr algn="ctr"/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82000" cy="48320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2800" dirty="0" smtClean="0"/>
              <a:t>Thesis Statement </a:t>
            </a:r>
            <a:r>
              <a:rPr lang="en-US" sz="2800" b="1" u="sng" dirty="0" smtClean="0"/>
              <a:t>SAMPLE 3</a:t>
            </a:r>
            <a:r>
              <a:rPr lang="en-US" sz="2800" dirty="0" smtClean="0"/>
              <a:t>:  (two sentences)</a:t>
            </a:r>
          </a:p>
          <a:p>
            <a:endParaRPr lang="en-US" sz="2800" dirty="0"/>
          </a:p>
          <a:p>
            <a:r>
              <a:rPr lang="en-US" sz="2800" dirty="0" smtClean="0"/>
              <a:t>Harper Lee reveals racism and injustice through a fresh pair of eyes in the world in </a:t>
            </a:r>
            <a:r>
              <a:rPr lang="en-US" sz="2800" i="1" dirty="0" smtClean="0"/>
              <a:t>To Kill a Mockingbird</a:t>
            </a:r>
            <a:r>
              <a:rPr lang="en-US" sz="2800" dirty="0" smtClean="0"/>
              <a:t>.  Scout’s naïve narration, juxtaposed with other prejudiced characters, intensifies the reading process.</a:t>
            </a:r>
          </a:p>
          <a:p>
            <a:endParaRPr lang="en-US" sz="2800" dirty="0" smtClean="0"/>
          </a:p>
          <a:p>
            <a:endParaRPr lang="en-US" sz="2800" dirty="0"/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*  LITERARY PRESENT TENSE VERBS: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reveals, intensifies</a:t>
            </a:r>
            <a:endParaRPr lang="en-US" sz="2800" dirty="0" smtClean="0"/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you can do 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685800"/>
            <a:ext cx="51816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391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Booz Allen Hamilton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Denise</dc:creator>
  <cp:lastModifiedBy>Camody, Ashley</cp:lastModifiedBy>
  <cp:revision>49</cp:revision>
  <dcterms:created xsi:type="dcterms:W3CDTF">2016-12-10T16:52:38Z</dcterms:created>
  <dcterms:modified xsi:type="dcterms:W3CDTF">2016-12-13T13:59:42Z</dcterms:modified>
</cp:coreProperties>
</file>